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7" r:id="rId3"/>
    <p:sldId id="271" r:id="rId4"/>
    <p:sldId id="285" r:id="rId5"/>
    <p:sldId id="286" r:id="rId6"/>
    <p:sldId id="288" r:id="rId7"/>
    <p:sldId id="291" r:id="rId8"/>
    <p:sldId id="292" r:id="rId9"/>
    <p:sldId id="273" r:id="rId10"/>
    <p:sldId id="282" r:id="rId11"/>
    <p:sldId id="283" r:id="rId12"/>
    <p:sldId id="284" r:id="rId13"/>
    <p:sldId id="276" r:id="rId14"/>
    <p:sldId id="277" r:id="rId15"/>
    <p:sldId id="278" r:id="rId16"/>
    <p:sldId id="279" r:id="rId17"/>
    <p:sldId id="280" r:id="rId18"/>
    <p:sldId id="281" r:id="rId1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p:cViewPr varScale="1">
        <p:scale>
          <a:sx n="138" d="100"/>
          <a:sy n="138" d="100"/>
        </p:scale>
        <p:origin x="88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CD745BD-37C8-4DEF-8CDF-B0E918405FBC}" type="datetimeFigureOut">
              <a:rPr lang="en-US" smtClean="0"/>
              <a:t>2/20/18</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73307C5F-D503-4906-A771-422DB96E0FA4}" type="slidenum">
              <a:rPr lang="en-US" smtClean="0"/>
              <a:t>‹#›</a:t>
            </a:fld>
            <a:endParaRPr lang="en-US"/>
          </a:p>
        </p:txBody>
      </p:sp>
    </p:spTree>
    <p:extLst>
      <p:ext uri="{BB962C8B-B14F-4D97-AF65-F5344CB8AC3E}">
        <p14:creationId xmlns:p14="http://schemas.microsoft.com/office/powerpoint/2010/main" val="1946907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P value of permutation test that you are getting may</a:t>
            </a:r>
            <a:r>
              <a:rPr lang="en-US" baseline="0" smtClean="0"/>
              <a:t> vary because of large variance</a:t>
            </a:r>
            <a:endParaRPr lang="en-US" smtClean="0"/>
          </a:p>
          <a:p>
            <a:endParaRPr lang="en-US"/>
          </a:p>
        </p:txBody>
      </p:sp>
      <p:sp>
        <p:nvSpPr>
          <p:cNvPr id="4" name="Slide Number Placeholder 3"/>
          <p:cNvSpPr>
            <a:spLocks noGrp="1"/>
          </p:cNvSpPr>
          <p:nvPr>
            <p:ph type="sldNum" sz="quarter" idx="10"/>
          </p:nvPr>
        </p:nvSpPr>
        <p:spPr/>
        <p:txBody>
          <a:bodyPr/>
          <a:lstStyle/>
          <a:p>
            <a:fld id="{73307C5F-D503-4906-A771-422DB96E0FA4}" type="slidenum">
              <a:rPr lang="en-US" smtClean="0"/>
              <a:t>9</a:t>
            </a:fld>
            <a:endParaRPr lang="en-US"/>
          </a:p>
        </p:txBody>
      </p:sp>
    </p:spTree>
    <p:extLst>
      <p:ext uri="{BB962C8B-B14F-4D97-AF65-F5344CB8AC3E}">
        <p14:creationId xmlns:p14="http://schemas.microsoft.com/office/powerpoint/2010/main" val="65109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Arial"/>
                <a:cs typeface="Arial"/>
              </a:defRPr>
            </a:lvl1pPr>
          </a:lstStyle>
          <a:p>
            <a:endParaRPr/>
          </a:p>
        </p:txBody>
      </p:sp>
      <p:sp>
        <p:nvSpPr>
          <p:cNvPr id="3" name="Holder 3"/>
          <p:cNvSpPr>
            <a:spLocks noGrp="1"/>
          </p:cNvSpPr>
          <p:nvPr>
            <p:ph sz="half" idx="2"/>
          </p:nvPr>
        </p:nvSpPr>
        <p:spPr>
          <a:xfrm>
            <a:off x="232624" y="1654296"/>
            <a:ext cx="3373754" cy="31927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00674"/>
            <a:ext cx="7761605" cy="762635"/>
          </a:xfrm>
          <a:custGeom>
            <a:avLst/>
            <a:gdLst/>
            <a:ahLst/>
            <a:cxnLst/>
            <a:rect l="l" t="t" r="r" b="b"/>
            <a:pathLst>
              <a:path w="7761605" h="762635">
                <a:moveTo>
                  <a:pt x="0" y="0"/>
                </a:moveTo>
                <a:lnTo>
                  <a:pt x="7760984" y="0"/>
                </a:lnTo>
                <a:lnTo>
                  <a:pt x="7760984" y="762598"/>
                </a:lnTo>
                <a:lnTo>
                  <a:pt x="0" y="762598"/>
                </a:lnTo>
                <a:lnTo>
                  <a:pt x="0" y="0"/>
                </a:lnTo>
                <a:close/>
              </a:path>
            </a:pathLst>
          </a:custGeom>
          <a:solidFill>
            <a:srgbClr val="3B77D8"/>
          </a:solidFill>
        </p:spPr>
        <p:txBody>
          <a:bodyPr wrap="square" lIns="0" tIns="0" rIns="0" bIns="0" rtlCol="0"/>
          <a:lstStyle/>
          <a:p>
            <a:endParaRPr/>
          </a:p>
        </p:txBody>
      </p:sp>
      <p:sp>
        <p:nvSpPr>
          <p:cNvPr id="2" name="Holder 2"/>
          <p:cNvSpPr>
            <a:spLocks noGrp="1"/>
          </p:cNvSpPr>
          <p:nvPr>
            <p:ph type="title"/>
          </p:nvPr>
        </p:nvSpPr>
        <p:spPr>
          <a:xfrm>
            <a:off x="326313" y="468109"/>
            <a:ext cx="8491373" cy="556894"/>
          </a:xfrm>
          <a:prstGeom prst="rect">
            <a:avLst/>
          </a:prstGeom>
        </p:spPr>
        <p:txBody>
          <a:bodyPr wrap="square" lIns="0" tIns="0" rIns="0" bIns="0">
            <a:spAutoFit/>
          </a:bodyPr>
          <a:lstStyle>
            <a:lvl1pPr>
              <a:defRPr sz="3600" b="0" i="0">
                <a:solidFill>
                  <a:schemeClr val="bg1"/>
                </a:solidFill>
                <a:latin typeface="Arial"/>
                <a:cs typeface="Arial"/>
              </a:defRPr>
            </a:lvl1pPr>
          </a:lstStyle>
          <a:p>
            <a:endParaRPr/>
          </a:p>
        </p:txBody>
      </p:sp>
      <p:sp>
        <p:nvSpPr>
          <p:cNvPr id="3" name="Holder 3"/>
          <p:cNvSpPr>
            <a:spLocks noGrp="1"/>
          </p:cNvSpPr>
          <p:nvPr>
            <p:ph type="body" idx="1"/>
          </p:nvPr>
        </p:nvSpPr>
        <p:spPr>
          <a:xfrm>
            <a:off x="1137002" y="1628446"/>
            <a:ext cx="6869994" cy="3173095"/>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2/20/18</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2584" y="1373091"/>
            <a:ext cx="6594475" cy="1477328"/>
          </a:xfrm>
          <a:prstGeom prst="rect">
            <a:avLst/>
          </a:prstGeom>
        </p:spPr>
        <p:txBody>
          <a:bodyPr vert="horz" wrap="square" lIns="0" tIns="0" rIns="0" bIns="0" rtlCol="0">
            <a:spAutoFit/>
          </a:bodyPr>
          <a:lstStyle/>
          <a:p>
            <a:pPr marL="2282190" marR="5080" indent="-2270125" algn="just">
              <a:lnSpc>
                <a:spcPct val="100299"/>
              </a:lnSpc>
            </a:pPr>
            <a:r>
              <a:rPr lang="en-US" sz="4800" spc="-5" dirty="0" smtClean="0">
                <a:solidFill>
                  <a:srgbClr val="000000"/>
                </a:solidFill>
              </a:rPr>
              <a:t>Permutation Test and </a:t>
            </a:r>
            <a:r>
              <a:rPr lang="en-US" sz="4800" spc="-5" dirty="0" smtClean="0">
                <a:solidFill>
                  <a:srgbClr val="000000"/>
                </a:solidFill>
              </a:rPr>
              <a:t/>
            </a:r>
            <a:br>
              <a:rPr lang="en-US" sz="4800" spc="-5" dirty="0" smtClean="0">
                <a:solidFill>
                  <a:srgbClr val="000000"/>
                </a:solidFill>
              </a:rPr>
            </a:br>
            <a:r>
              <a:rPr lang="en-US" sz="4800" spc="-5" dirty="0" smtClean="0">
                <a:solidFill>
                  <a:srgbClr val="000000"/>
                </a:solidFill>
              </a:rPr>
              <a:t>P- Values</a:t>
            </a:r>
            <a:endParaRPr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Analysis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12128451"/>
              </p:ext>
            </p:extLst>
          </p:nvPr>
        </p:nvGraphicFramePr>
        <p:xfrm>
          <a:off x="838200" y="1428750"/>
          <a:ext cx="6781800" cy="3581400"/>
        </p:xfrm>
        <a:graphic>
          <a:graphicData uri="http://schemas.openxmlformats.org/drawingml/2006/table">
            <a:tbl>
              <a:tblPr firstRow="1" bandRow="1">
                <a:tableStyleId>{5C22544A-7EE6-4342-B048-85BDC9FD1C3A}</a:tableStyleId>
              </a:tblPr>
              <a:tblGrid>
                <a:gridCol w="3390900"/>
                <a:gridCol w="3390900"/>
              </a:tblGrid>
              <a:tr h="447675">
                <a:tc>
                  <a:txBody>
                    <a:bodyPr/>
                    <a:lstStyle/>
                    <a:p>
                      <a:pPr algn="ctr"/>
                      <a:r>
                        <a:rPr lang="en-US" sz="2200" dirty="0" smtClean="0"/>
                        <a:t>Number</a:t>
                      </a:r>
                      <a:r>
                        <a:rPr lang="en-US" sz="2200" baseline="0" dirty="0" smtClean="0"/>
                        <a:t> of Permutations</a:t>
                      </a:r>
                      <a:endParaRPr lang="en-US" sz="2200" dirty="0"/>
                    </a:p>
                  </a:txBody>
                  <a:tcPr/>
                </a:tc>
                <a:tc>
                  <a:txBody>
                    <a:bodyPr/>
                    <a:lstStyle/>
                    <a:p>
                      <a:pPr algn="ctr"/>
                      <a:r>
                        <a:rPr lang="en-US" sz="2200" dirty="0" smtClean="0"/>
                        <a:t>P- Value</a:t>
                      </a:r>
                      <a:endParaRPr lang="en-US" sz="2200" dirty="0"/>
                    </a:p>
                  </a:txBody>
                  <a:tcPr/>
                </a:tc>
              </a:tr>
              <a:tr h="447675">
                <a:tc>
                  <a:txBody>
                    <a:bodyPr/>
                    <a:lstStyle/>
                    <a:p>
                      <a:pPr algn="ctr"/>
                      <a:r>
                        <a:rPr lang="en-US" sz="2000" dirty="0" smtClean="0"/>
                        <a:t>10</a:t>
                      </a:r>
                      <a:endParaRPr lang="en-US" sz="2000" dirty="0"/>
                    </a:p>
                  </a:txBody>
                  <a:tcPr/>
                </a:tc>
                <a:tc>
                  <a:txBody>
                    <a:bodyPr/>
                    <a:lstStyle/>
                    <a:p>
                      <a:pPr algn="ctr"/>
                      <a:r>
                        <a:rPr lang="en-US" sz="2000" dirty="0" smtClean="0"/>
                        <a:t>0.1</a:t>
                      </a:r>
                      <a:endParaRPr lang="en-US" sz="2000" dirty="0"/>
                    </a:p>
                  </a:txBody>
                  <a:tcPr/>
                </a:tc>
              </a:tr>
              <a:tr h="447675">
                <a:tc>
                  <a:txBody>
                    <a:bodyPr/>
                    <a:lstStyle/>
                    <a:p>
                      <a:pPr algn="ctr"/>
                      <a:r>
                        <a:rPr lang="en-US" sz="2000" dirty="0" smtClean="0"/>
                        <a:t>100</a:t>
                      </a:r>
                      <a:endParaRPr lang="en-US" sz="2000" dirty="0"/>
                    </a:p>
                  </a:txBody>
                  <a:tcPr/>
                </a:tc>
                <a:tc>
                  <a:txBody>
                    <a:bodyPr/>
                    <a:lstStyle/>
                    <a:p>
                      <a:pPr algn="ctr"/>
                      <a:r>
                        <a:rPr lang="en-US" sz="2000" dirty="0" smtClean="0"/>
                        <a:t>0.06</a:t>
                      </a:r>
                      <a:endParaRPr lang="en-US" sz="2000" dirty="0"/>
                    </a:p>
                  </a:txBody>
                  <a:tcPr/>
                </a:tc>
              </a:tr>
              <a:tr h="447675">
                <a:tc>
                  <a:txBody>
                    <a:bodyPr/>
                    <a:lstStyle/>
                    <a:p>
                      <a:pPr algn="ctr"/>
                      <a:r>
                        <a:rPr lang="en-US" sz="2000" dirty="0" smtClean="0"/>
                        <a:t>500</a:t>
                      </a:r>
                      <a:endParaRPr lang="en-US" sz="2000" dirty="0"/>
                    </a:p>
                  </a:txBody>
                  <a:tcPr/>
                </a:tc>
                <a:tc>
                  <a:txBody>
                    <a:bodyPr/>
                    <a:lstStyle/>
                    <a:p>
                      <a:pPr algn="ctr"/>
                      <a:r>
                        <a:rPr lang="en-US" sz="2000" dirty="0" smtClean="0"/>
                        <a:t>0.042</a:t>
                      </a:r>
                      <a:endParaRPr lang="en-US" sz="2000" dirty="0"/>
                    </a:p>
                  </a:txBody>
                  <a:tcPr/>
                </a:tc>
              </a:tr>
              <a:tr h="447675">
                <a:tc>
                  <a:txBody>
                    <a:bodyPr/>
                    <a:lstStyle/>
                    <a:p>
                      <a:pPr algn="ctr"/>
                      <a:r>
                        <a:rPr lang="en-US" sz="2000" dirty="0" smtClean="0"/>
                        <a:t>1000</a:t>
                      </a:r>
                      <a:endParaRPr lang="en-US" sz="2000" dirty="0"/>
                    </a:p>
                  </a:txBody>
                  <a:tcPr/>
                </a:tc>
                <a:tc>
                  <a:txBody>
                    <a:bodyPr/>
                    <a:lstStyle/>
                    <a:p>
                      <a:pPr algn="ctr"/>
                      <a:r>
                        <a:rPr lang="en-US" sz="2000" dirty="0" smtClean="0"/>
                        <a:t>0.048</a:t>
                      </a:r>
                      <a:endParaRPr lang="en-US" sz="2000" dirty="0"/>
                    </a:p>
                  </a:txBody>
                  <a:tcPr/>
                </a:tc>
              </a:tr>
              <a:tr h="447675">
                <a:tc>
                  <a:txBody>
                    <a:bodyPr/>
                    <a:lstStyle/>
                    <a:p>
                      <a:pPr algn="ctr"/>
                      <a:r>
                        <a:rPr lang="en-US" sz="2000" dirty="0" smtClean="0"/>
                        <a:t>2000</a:t>
                      </a:r>
                      <a:endParaRPr lang="en-US" sz="2000" dirty="0"/>
                    </a:p>
                  </a:txBody>
                  <a:tcPr/>
                </a:tc>
                <a:tc>
                  <a:txBody>
                    <a:bodyPr/>
                    <a:lstStyle/>
                    <a:p>
                      <a:pPr algn="ctr"/>
                      <a:r>
                        <a:rPr lang="en-US" sz="2000" dirty="0" smtClean="0"/>
                        <a:t>0.0405</a:t>
                      </a:r>
                      <a:endParaRPr lang="en-US" sz="2000" dirty="0"/>
                    </a:p>
                  </a:txBody>
                  <a:tcPr/>
                </a:tc>
              </a:tr>
              <a:tr h="447675">
                <a:tc>
                  <a:txBody>
                    <a:bodyPr/>
                    <a:lstStyle/>
                    <a:p>
                      <a:pPr algn="ctr"/>
                      <a:r>
                        <a:rPr lang="en-US" sz="2000" dirty="0" smtClean="0"/>
                        <a:t>5000</a:t>
                      </a:r>
                      <a:endParaRPr lang="en-US" sz="2000" dirty="0"/>
                    </a:p>
                  </a:txBody>
                  <a:tcPr/>
                </a:tc>
                <a:tc>
                  <a:txBody>
                    <a:bodyPr/>
                    <a:lstStyle/>
                    <a:p>
                      <a:pPr algn="ctr"/>
                      <a:r>
                        <a:rPr lang="en-US" sz="2000" dirty="0" smtClean="0"/>
                        <a:t>0.0488</a:t>
                      </a:r>
                      <a:endParaRPr lang="en-US" sz="2000" dirty="0"/>
                    </a:p>
                  </a:txBody>
                  <a:tcPr/>
                </a:tc>
              </a:tr>
              <a:tr h="447675">
                <a:tc>
                  <a:txBody>
                    <a:bodyPr/>
                    <a:lstStyle/>
                    <a:p>
                      <a:pPr algn="ctr"/>
                      <a:r>
                        <a:rPr lang="en-US" sz="2000" dirty="0" smtClean="0"/>
                        <a:t>10000</a:t>
                      </a:r>
                      <a:endParaRPr lang="en-US" sz="2000" dirty="0"/>
                    </a:p>
                  </a:txBody>
                  <a:tcPr/>
                </a:tc>
                <a:tc>
                  <a:txBody>
                    <a:bodyPr/>
                    <a:lstStyle/>
                    <a:p>
                      <a:pPr algn="ctr"/>
                      <a:r>
                        <a:rPr lang="en-US" sz="2000" dirty="0" smtClean="0"/>
                        <a:t>0.0464</a:t>
                      </a:r>
                      <a:endParaRPr lang="en-US" sz="2000" dirty="0"/>
                    </a:p>
                  </a:txBody>
                  <a:tcPr/>
                </a:tc>
              </a:tr>
            </a:tbl>
          </a:graphicData>
        </a:graphic>
      </p:graphicFrame>
    </p:spTree>
    <p:extLst>
      <p:ext uri="{BB962C8B-B14F-4D97-AF65-F5344CB8AC3E}">
        <p14:creationId xmlns:p14="http://schemas.microsoft.com/office/powerpoint/2010/main" val="1983693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Distribution of Diff. of Means</a:t>
            </a:r>
            <a:endParaRPr lang="en-US" dirty="0"/>
          </a:p>
        </p:txBody>
      </p:sp>
      <p:sp>
        <p:nvSpPr>
          <p:cNvPr id="17" name="TextBox 16"/>
          <p:cNvSpPr txBox="1"/>
          <p:nvPr/>
        </p:nvSpPr>
        <p:spPr>
          <a:xfrm>
            <a:off x="152400" y="1276350"/>
            <a:ext cx="8763000" cy="369332"/>
          </a:xfrm>
          <a:prstGeom prst="rect">
            <a:avLst/>
          </a:prstGeom>
          <a:noFill/>
        </p:spPr>
        <p:txBody>
          <a:bodyPr wrap="square" rtlCol="0">
            <a:spAutoFit/>
          </a:bodyPr>
          <a:lstStyle/>
          <a:p>
            <a:r>
              <a:rPr lang="en-US" dirty="0" smtClean="0"/>
              <a:t>Histograms of difference of means for different number of permutations</a:t>
            </a:r>
            <a:r>
              <a:rPr lang="en-US" dirty="0" smtClean="0"/>
              <a:t>.</a:t>
            </a:r>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476" y="2122861"/>
            <a:ext cx="2819400" cy="215370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152669"/>
            <a:ext cx="2793076" cy="21336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720" y="2174028"/>
            <a:ext cx="2445735" cy="1997922"/>
          </a:xfrm>
          <a:prstGeom prst="rect">
            <a:avLst/>
          </a:prstGeom>
        </p:spPr>
      </p:pic>
    </p:spTree>
    <p:extLst>
      <p:ext uri="{BB962C8B-B14F-4D97-AF65-F5344CB8AC3E}">
        <p14:creationId xmlns:p14="http://schemas.microsoft.com/office/powerpoint/2010/main" val="7099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147668"/>
            <a:ext cx="2819400" cy="2677656"/>
          </a:xfrm>
          <a:prstGeom prst="rect">
            <a:avLst/>
          </a:prstGeom>
          <a:noFill/>
        </p:spPr>
        <p:txBody>
          <a:bodyPr wrap="square" rtlCol="0">
            <a:spAutoFit/>
          </a:bodyPr>
          <a:lstStyle/>
          <a:p>
            <a:pPr algn="just"/>
            <a:r>
              <a:rPr lang="en-US" sz="1200" dirty="0" smtClean="0"/>
              <a:t>As can be seen, with larger number of samples, the distribution of means converges more and more towards normal distribution (central limit theorem). This also explains why we get different p values for each run for lower number of permutations. This is because the normal distribution for lower number of permutations has a wider spread, and so the spread between p values obtained is also high. As the number of permutations increase, the width becomes narrower and so the spread between p values obtained also becomes low. </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2" y="151709"/>
            <a:ext cx="2775088" cy="21198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2" y="2616853"/>
            <a:ext cx="2775088" cy="23568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821" y="147668"/>
            <a:ext cx="3215117" cy="21239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657" y="2419350"/>
            <a:ext cx="3073400" cy="2347736"/>
          </a:xfrm>
          <a:prstGeom prst="rect">
            <a:avLst/>
          </a:prstGeom>
        </p:spPr>
      </p:pic>
    </p:spTree>
    <p:extLst>
      <p:ext uri="{BB962C8B-B14F-4D97-AF65-F5344CB8AC3E}">
        <p14:creationId xmlns:p14="http://schemas.microsoft.com/office/powerpoint/2010/main" val="268851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 </a:t>
            </a:r>
            <a:endParaRPr lang="en-US" dirty="0"/>
          </a:p>
        </p:txBody>
      </p:sp>
      <p:sp>
        <p:nvSpPr>
          <p:cNvPr id="4" name="Rectangle 3"/>
          <p:cNvSpPr/>
          <p:nvPr/>
        </p:nvSpPr>
        <p:spPr>
          <a:xfrm>
            <a:off x="228600" y="1504950"/>
            <a:ext cx="8686800" cy="2862322"/>
          </a:xfrm>
          <a:prstGeom prst="rect">
            <a:avLst/>
          </a:prstGeom>
        </p:spPr>
        <p:txBody>
          <a:bodyPr wrap="square">
            <a:spAutoFit/>
          </a:bodyPr>
          <a:lstStyle/>
          <a:p>
            <a:r>
              <a:rPr lang="en-US" dirty="0">
                <a:latin typeface="Arial" panose="020B0604020202020204" pitchFamily="34" charset="0"/>
                <a:ea typeface="Arial" panose="020B0604020202020204" pitchFamily="34" charset="0"/>
              </a:rPr>
              <a:t>A p-value of 0.05 means:</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There is a 95% chance that our claim is correct</a:t>
            </a:r>
            <a:r>
              <a:rPr lang="en-US" dirty="0" smtClean="0">
                <a:latin typeface="Arial" panose="020B0604020202020204" pitchFamily="34" charset="0"/>
                <a:ea typeface="Arial" panose="020B0604020202020204" pitchFamily="34" charset="0"/>
              </a:rPr>
              <a: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(b) </a:t>
            </a:r>
            <a:r>
              <a:rPr lang="en-US" dirty="0" smtClean="0">
                <a:latin typeface="Arial" panose="020B0604020202020204" pitchFamily="34" charset="0"/>
                <a:ea typeface="Arial" panose="020B0604020202020204" pitchFamily="34" charset="0"/>
              </a:rPr>
              <a:t>There </a:t>
            </a:r>
            <a:r>
              <a:rPr lang="en-US" dirty="0">
                <a:latin typeface="Arial" panose="020B0604020202020204" pitchFamily="34" charset="0"/>
                <a:ea typeface="Arial" panose="020B0604020202020204" pitchFamily="34" charset="0"/>
              </a:rPr>
              <a:t>is a 5% chance that our claim is correct</a:t>
            </a:r>
            <a:r>
              <a:rPr lang="en-US" dirty="0" smtClean="0">
                <a:latin typeface="Arial" panose="020B0604020202020204" pitchFamily="34" charset="0"/>
                <a:ea typeface="Arial" panose="020B0604020202020204" pitchFamily="34" charset="0"/>
              </a:rPr>
              <a: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 If null hypothesis was true, then we’d expect to encounter a result equal or more extreme that we observed no more than 5% of the time</a:t>
            </a:r>
            <a:r>
              <a:rPr lang="en-US" dirty="0" smtClean="0">
                <a:latin typeface="Arial" panose="020B0604020202020204" pitchFamily="34" charset="0"/>
                <a:ea typeface="Arial" panose="020B0604020202020204" pitchFamily="34" charset="0"/>
              </a:rPr>
              <a: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The results are random.</a:t>
            </a:r>
            <a:endParaRPr lang="en-US" dirty="0"/>
          </a:p>
        </p:txBody>
      </p:sp>
    </p:spTree>
    <p:extLst>
      <p:ext uri="{BB962C8B-B14F-4D97-AF65-F5344CB8AC3E}">
        <p14:creationId xmlns:p14="http://schemas.microsoft.com/office/powerpoint/2010/main" val="173060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4" name="Rectangle 3"/>
          <p:cNvSpPr/>
          <p:nvPr/>
        </p:nvSpPr>
        <p:spPr>
          <a:xfrm>
            <a:off x="27398" y="1198653"/>
            <a:ext cx="8888002" cy="2862322"/>
          </a:xfrm>
          <a:prstGeom prst="rect">
            <a:avLst/>
          </a:prstGeom>
        </p:spPr>
        <p:txBody>
          <a:bodyPr wrap="square">
            <a:spAutoFit/>
          </a:bodyPr>
          <a:lstStyle/>
          <a:p>
            <a:r>
              <a:rPr lang="en-US" dirty="0">
                <a:latin typeface="Arial" panose="020B0604020202020204" pitchFamily="34" charset="0"/>
                <a:ea typeface="Arial" panose="020B0604020202020204" pitchFamily="34" charset="0"/>
              </a:rPr>
              <a:t>A p-value of 0.05 means:</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There is a 95% chance that our claim is correct.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(b) There is a 5% chance that our claim is correct.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a:t>
            </a:r>
            <a:r>
              <a:rPr lang="en-US" dirty="0" smtClean="0">
                <a:latin typeface="Arial" panose="020B0604020202020204" pitchFamily="34" charset="0"/>
                <a:ea typeface="Arial" panose="020B0604020202020204" pitchFamily="34" charset="0"/>
              </a:rPr>
              <a:t>)</a:t>
            </a:r>
            <a:r>
              <a:rPr lang="en-US" dirty="0">
                <a:highlight>
                  <a:srgbClr val="FFFF00"/>
                </a:highlight>
                <a:latin typeface="Arial" panose="020B0604020202020204" pitchFamily="34" charset="0"/>
                <a:ea typeface="Arial" panose="020B0604020202020204" pitchFamily="34" charset="0"/>
              </a:rPr>
              <a:t> </a:t>
            </a:r>
            <a:r>
              <a:rPr lang="en-US" dirty="0" smtClean="0">
                <a:highlight>
                  <a:srgbClr val="FFFF00"/>
                </a:highlight>
                <a:latin typeface="Arial" panose="020B0604020202020204" pitchFamily="34" charset="0"/>
                <a:ea typeface="Arial" panose="020B0604020202020204" pitchFamily="34" charset="0"/>
              </a:rPr>
              <a:t>If </a:t>
            </a:r>
            <a:r>
              <a:rPr lang="en-US" dirty="0">
                <a:highlight>
                  <a:srgbClr val="FFFF00"/>
                </a:highlight>
                <a:latin typeface="Arial" panose="020B0604020202020204" pitchFamily="34" charset="0"/>
                <a:ea typeface="Arial" panose="020B0604020202020204" pitchFamily="34" charset="0"/>
              </a:rPr>
              <a:t>null hypothesis was true, then we’d expect to encounter a result equal or more extreme that we observed no more than 5% of the </a:t>
            </a:r>
            <a:r>
              <a:rPr lang="en-US" dirty="0" smtClean="0">
                <a:highlight>
                  <a:srgbClr val="FFFF00"/>
                </a:highlight>
                <a:latin typeface="Arial" panose="020B0604020202020204" pitchFamily="34" charset="0"/>
                <a:ea typeface="Arial" panose="020B0604020202020204" pitchFamily="34" charset="0"/>
              </a:rPr>
              <a:t>time</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The results are random.</a:t>
            </a:r>
            <a:endParaRPr lang="en-US" dirty="0"/>
          </a:p>
        </p:txBody>
      </p:sp>
    </p:spTree>
    <p:extLst>
      <p:ext uri="{BB962C8B-B14F-4D97-AF65-F5344CB8AC3E}">
        <p14:creationId xmlns:p14="http://schemas.microsoft.com/office/powerpoint/2010/main" val="549209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 </a:t>
            </a:r>
            <a:endParaRPr lang="en-US" dirty="0"/>
          </a:p>
        </p:txBody>
      </p:sp>
      <p:sp>
        <p:nvSpPr>
          <p:cNvPr id="4" name="Rectangle 3"/>
          <p:cNvSpPr/>
          <p:nvPr/>
        </p:nvSpPr>
        <p:spPr>
          <a:xfrm>
            <a:off x="152400" y="1581150"/>
            <a:ext cx="8077200" cy="2862322"/>
          </a:xfrm>
          <a:prstGeom prst="rect">
            <a:avLst/>
          </a:prstGeom>
        </p:spPr>
        <p:txBody>
          <a:bodyPr wrap="square">
            <a:spAutoFit/>
          </a:bodyPr>
          <a:lstStyle/>
          <a:p>
            <a:r>
              <a:rPr lang="en-US" dirty="0">
                <a:latin typeface="Arial" panose="020B0604020202020204" pitchFamily="34" charset="0"/>
                <a:ea typeface="Arial" panose="020B0604020202020204" pitchFamily="34" charset="0"/>
              </a:rPr>
              <a:t>The goal of a permutation test is to:</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Prove that the null hypothesis is true</a:t>
            </a:r>
            <a:r>
              <a:rPr lang="en-US" dirty="0" smtClean="0">
                <a:latin typeface="Arial" panose="020B0604020202020204" pitchFamily="34" charset="0"/>
                <a:ea typeface="Arial" panose="020B0604020202020204" pitchFamily="34" charset="0"/>
              </a:rPr>
              <a:t>.</a:t>
            </a:r>
          </a:p>
          <a:p>
            <a:endParaRPr lang="en-US" dirty="0" smtClean="0">
              <a:latin typeface="Arial" panose="020B0604020202020204" pitchFamily="34" charset="0"/>
              <a:ea typeface="Arial" panose="020B0604020202020204" pitchFamily="34" charset="0"/>
            </a:endParaRPr>
          </a:p>
          <a:p>
            <a:r>
              <a:rPr lang="en-US" dirty="0" smtClean="0">
                <a:latin typeface="Arial" panose="020B0604020202020204" pitchFamily="34" charset="0"/>
                <a:ea typeface="Arial" panose="020B0604020202020204" pitchFamily="34" charset="0"/>
              </a:rPr>
              <a:t>(b) Show how often the observed results could happen by chance.</a:t>
            </a:r>
            <a:endParaRPr lang="en-US" dirty="0">
              <a:latin typeface="Arial" panose="020B0604020202020204" pitchFamily="34" charset="0"/>
              <a:ea typeface="Arial" panose="020B0604020202020204" pitchFamily="34" charset="0"/>
            </a:endParaRP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smtClean="0">
                <a:latin typeface="Arial" panose="020B0604020202020204" pitchFamily="34" charset="0"/>
                <a:ea typeface="Arial" panose="020B0604020202020204" pitchFamily="34" charset="0"/>
              </a:rPr>
              <a:t>(c) </a:t>
            </a:r>
            <a:r>
              <a:rPr lang="en-US" dirty="0">
                <a:latin typeface="Arial" panose="020B0604020202020204" pitchFamily="34" charset="0"/>
                <a:ea typeface="Arial" panose="020B0604020202020204" pitchFamily="34" charset="0"/>
              </a:rPr>
              <a:t>Prove that the order in which elements are added to the dataset is irrelevant</a:t>
            </a:r>
            <a:r>
              <a:rPr lang="en-US" dirty="0" smtClean="0">
                <a:latin typeface="Arial" panose="020B0604020202020204" pitchFamily="34" charset="0"/>
                <a:ea typeface="Arial" panose="020B0604020202020204" pitchFamily="34" charset="0"/>
              </a:rPr>
              <a: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smtClean="0">
                <a:latin typeface="Arial" panose="020B0604020202020204" pitchFamily="34" charset="0"/>
                <a:ea typeface="Arial" panose="020B0604020202020204" pitchFamily="34" charset="0"/>
              </a:rPr>
              <a:t>(d) </a:t>
            </a:r>
            <a:r>
              <a:rPr lang="en-US" dirty="0">
                <a:latin typeface="Arial" panose="020B0604020202020204" pitchFamily="34" charset="0"/>
                <a:ea typeface="Arial" panose="020B0604020202020204" pitchFamily="34" charset="0"/>
              </a:rPr>
              <a:t>Show that every permutation of the dataset gives the same results.</a:t>
            </a:r>
            <a:endParaRPr lang="en-US" dirty="0"/>
          </a:p>
        </p:txBody>
      </p:sp>
    </p:spTree>
    <p:extLst>
      <p:ext uri="{BB962C8B-B14F-4D97-AF65-F5344CB8AC3E}">
        <p14:creationId xmlns:p14="http://schemas.microsoft.com/office/powerpoint/2010/main" val="3104254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4" name="Rectangle 3"/>
          <p:cNvSpPr/>
          <p:nvPr/>
        </p:nvSpPr>
        <p:spPr>
          <a:xfrm>
            <a:off x="152400" y="1428750"/>
            <a:ext cx="8665286" cy="2585323"/>
          </a:xfrm>
          <a:prstGeom prst="rect">
            <a:avLst/>
          </a:prstGeom>
        </p:spPr>
        <p:txBody>
          <a:bodyPr wrap="square">
            <a:spAutoFit/>
          </a:bodyPr>
          <a:lstStyle/>
          <a:p>
            <a:r>
              <a:rPr lang="en-US" dirty="0">
                <a:latin typeface="Arial" panose="020B0604020202020204" pitchFamily="34" charset="0"/>
                <a:ea typeface="Arial" panose="020B0604020202020204" pitchFamily="34" charset="0"/>
              </a:rPr>
              <a:t>The goal of a permutation test is to:</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Prove that the null hypothesis is true.</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highlight>
                  <a:srgbClr val="FFFF00"/>
                </a:highlight>
                <a:latin typeface="Arial" panose="020B0604020202020204" pitchFamily="34" charset="0"/>
                <a:ea typeface="Arial" panose="020B0604020202020204" pitchFamily="34" charset="0"/>
              </a:rPr>
              <a:t>(b) Show how often the observed results could happen by random chance.</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 Prove that the order in which elements are added to the dataset is irrelevant.</a:t>
            </a:r>
          </a:p>
          <a:p>
            <a:r>
              <a:rPr lang="en-US" dirty="0">
                <a:latin typeface="Arial" panose="020B0604020202020204" pitchFamily="34" charset="0"/>
                <a:ea typeface="Arial" panose="020B0604020202020204" pitchFamily="34" charset="0"/>
              </a:rPr>
              <a:t/>
            </a: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Show that every permutation of the dataset gives the same results.</a:t>
            </a:r>
            <a:endParaRPr lang="en-US" dirty="0"/>
          </a:p>
        </p:txBody>
      </p:sp>
    </p:spTree>
    <p:extLst>
      <p:ext uri="{BB962C8B-B14F-4D97-AF65-F5344CB8AC3E}">
        <p14:creationId xmlns:p14="http://schemas.microsoft.com/office/powerpoint/2010/main" val="377903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 </a:t>
            </a:r>
            <a:r>
              <a:rPr lang="en-US" dirty="0" smtClean="0"/>
              <a:t>(P-Value using Z score)</a:t>
            </a:r>
            <a:endParaRPr lang="en-US" dirty="0"/>
          </a:p>
        </p:txBody>
      </p:sp>
      <p:sp>
        <p:nvSpPr>
          <p:cNvPr id="4" name="Rectangle 3"/>
          <p:cNvSpPr/>
          <p:nvPr/>
        </p:nvSpPr>
        <p:spPr>
          <a:xfrm>
            <a:off x="60679" y="1352550"/>
            <a:ext cx="8763000" cy="2554545"/>
          </a:xfrm>
          <a:prstGeom prst="rect">
            <a:avLst/>
          </a:prstGeom>
        </p:spPr>
        <p:txBody>
          <a:bodyPr wrap="square">
            <a:spAutoFit/>
          </a:bodyPr>
          <a:lstStyle/>
          <a:p>
            <a:r>
              <a:rPr lang="en-US" sz="1600" dirty="0">
                <a:latin typeface="Arial" panose="020B0604020202020204" pitchFamily="34" charset="0"/>
                <a:ea typeface="Arial" panose="020B0604020202020204" pitchFamily="34" charset="0"/>
              </a:rPr>
              <a:t>When comparing happiness levels in US and Canada. 500 Americans and 100 Canadians are </a:t>
            </a:r>
            <a:endParaRPr lang="en-US" sz="1600" dirty="0" smtClean="0">
              <a:latin typeface="Arial" panose="020B0604020202020204" pitchFamily="34" charset="0"/>
              <a:ea typeface="Arial" panose="020B0604020202020204" pitchFamily="34" charset="0"/>
            </a:endParaRPr>
          </a:p>
          <a:p>
            <a:endParaRPr lang="en-US" sz="1600" dirty="0">
              <a:latin typeface="Arial" panose="020B0604020202020204" pitchFamily="34" charset="0"/>
              <a:ea typeface="Arial" panose="020B0604020202020204" pitchFamily="34" charset="0"/>
            </a:endParaRPr>
          </a:p>
          <a:p>
            <a:r>
              <a:rPr lang="en-US" sz="1600" dirty="0" smtClean="0">
                <a:latin typeface="Arial" panose="020B0604020202020204" pitchFamily="34" charset="0"/>
                <a:ea typeface="Arial" panose="020B0604020202020204" pitchFamily="34" charset="0"/>
              </a:rPr>
              <a:t>randomly </a:t>
            </a:r>
            <a:r>
              <a:rPr lang="en-US" sz="1600" dirty="0">
                <a:latin typeface="Arial" panose="020B0604020202020204" pitchFamily="34" charset="0"/>
                <a:ea typeface="Arial" panose="020B0604020202020204" pitchFamily="34" charset="0"/>
              </a:rPr>
              <a:t>selected from each country. The sample mean difference of happiness levels of </a:t>
            </a:r>
            <a:endParaRPr lang="en-US" sz="1600" dirty="0" smtClean="0">
              <a:latin typeface="Arial" panose="020B0604020202020204" pitchFamily="34" charset="0"/>
              <a:ea typeface="Arial" panose="020B0604020202020204" pitchFamily="34" charset="0"/>
            </a:endParaRPr>
          </a:p>
          <a:p>
            <a:endParaRPr lang="en-US" sz="1600" dirty="0">
              <a:latin typeface="Arial" panose="020B0604020202020204" pitchFamily="34" charset="0"/>
              <a:ea typeface="Arial" panose="020B0604020202020204" pitchFamily="34" charset="0"/>
            </a:endParaRPr>
          </a:p>
          <a:p>
            <a:r>
              <a:rPr lang="en-US" sz="1600" dirty="0" smtClean="0">
                <a:latin typeface="Arial" panose="020B0604020202020204" pitchFamily="34" charset="0"/>
                <a:ea typeface="Arial" panose="020B0604020202020204" pitchFamily="34" charset="0"/>
              </a:rPr>
              <a:t>Americans </a:t>
            </a:r>
            <a:r>
              <a:rPr lang="en-US" sz="1600" dirty="0">
                <a:latin typeface="Arial" panose="020B0604020202020204" pitchFamily="34" charset="0"/>
                <a:ea typeface="Arial" panose="020B0604020202020204" pitchFamily="34" charset="0"/>
              </a:rPr>
              <a:t>and Canadians  is 0.15. The standard deviation of American sample is 1 and the </a:t>
            </a:r>
            <a:endParaRPr lang="en-US" sz="1600" dirty="0" smtClean="0">
              <a:latin typeface="Arial" panose="020B0604020202020204" pitchFamily="34" charset="0"/>
              <a:ea typeface="Arial" panose="020B0604020202020204" pitchFamily="34" charset="0"/>
            </a:endParaRPr>
          </a:p>
          <a:p>
            <a:endParaRPr lang="en-US" sz="1600" dirty="0">
              <a:latin typeface="Arial" panose="020B0604020202020204" pitchFamily="34" charset="0"/>
              <a:ea typeface="Arial" panose="020B0604020202020204" pitchFamily="34" charset="0"/>
            </a:endParaRPr>
          </a:p>
          <a:p>
            <a:r>
              <a:rPr lang="en-US" sz="1600" dirty="0" smtClean="0">
                <a:latin typeface="Arial" panose="020B0604020202020204" pitchFamily="34" charset="0"/>
                <a:ea typeface="Arial" panose="020B0604020202020204" pitchFamily="34" charset="0"/>
              </a:rPr>
              <a:t>standard </a:t>
            </a:r>
            <a:r>
              <a:rPr lang="en-US" sz="1600" dirty="0">
                <a:latin typeface="Arial" panose="020B0604020202020204" pitchFamily="34" charset="0"/>
                <a:ea typeface="Arial" panose="020B0604020202020204" pitchFamily="34" charset="0"/>
              </a:rPr>
              <a:t>deviation of Canadian is 0.4. </a:t>
            </a:r>
            <a:endParaRPr lang="en-US" sz="1600" dirty="0" smtClean="0">
              <a:latin typeface="Arial" panose="020B0604020202020204" pitchFamily="34" charset="0"/>
              <a:ea typeface="Arial" panose="020B0604020202020204" pitchFamily="34" charset="0"/>
            </a:endParaRPr>
          </a:p>
          <a:p>
            <a:endParaRPr lang="en-US" sz="1600" dirty="0">
              <a:latin typeface="Arial" panose="020B0604020202020204" pitchFamily="34" charset="0"/>
              <a:ea typeface="Arial" panose="020B0604020202020204" pitchFamily="34" charset="0"/>
            </a:endParaRPr>
          </a:p>
          <a:p>
            <a:endParaRPr lang="en-US" sz="1600" dirty="0">
              <a:latin typeface="Arial" panose="020B0604020202020204" pitchFamily="34" charset="0"/>
              <a:ea typeface="Arial" panose="020B0604020202020204" pitchFamily="34" charset="0"/>
            </a:endParaRPr>
          </a:p>
          <a:p>
            <a:r>
              <a:rPr lang="en-US" sz="1600" b="1" dirty="0" smtClean="0">
                <a:latin typeface="Arial" panose="020B0604020202020204" pitchFamily="34" charset="0"/>
                <a:ea typeface="Arial" panose="020B0604020202020204" pitchFamily="34" charset="0"/>
              </a:rPr>
              <a:t>CLAIM: Americans are happier </a:t>
            </a:r>
            <a:r>
              <a:rPr lang="en-US" sz="1600" b="1" dirty="0">
                <a:latin typeface="Arial" panose="020B0604020202020204" pitchFamily="34" charset="0"/>
                <a:ea typeface="Arial" panose="020B0604020202020204" pitchFamily="34" charset="0"/>
              </a:rPr>
              <a:t>than </a:t>
            </a:r>
            <a:r>
              <a:rPr lang="en-US" sz="1600" b="1" dirty="0" smtClean="0">
                <a:latin typeface="Arial" panose="020B0604020202020204" pitchFamily="34" charset="0"/>
                <a:ea typeface="Arial" panose="020B0604020202020204" pitchFamily="34" charset="0"/>
              </a:rPr>
              <a:t>Canadians </a:t>
            </a:r>
          </a:p>
        </p:txBody>
      </p:sp>
    </p:spTree>
    <p:extLst>
      <p:ext uri="{BB962C8B-B14F-4D97-AF65-F5344CB8AC3E}">
        <p14:creationId xmlns:p14="http://schemas.microsoft.com/office/powerpoint/2010/main" val="374690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4" name="TextBox 3"/>
          <p:cNvSpPr txBox="1"/>
          <p:nvPr/>
        </p:nvSpPr>
        <p:spPr>
          <a:xfrm>
            <a:off x="457200" y="1581150"/>
            <a:ext cx="6477000" cy="1477328"/>
          </a:xfrm>
          <a:prstGeom prst="rect">
            <a:avLst/>
          </a:prstGeom>
          <a:noFill/>
        </p:spPr>
        <p:txBody>
          <a:bodyPr wrap="square" rtlCol="0">
            <a:spAutoFit/>
          </a:bodyPr>
          <a:lstStyle/>
          <a:p>
            <a:r>
              <a:rPr lang="en-US" sz="3000" dirty="0" smtClean="0"/>
              <a:t>Z= 2.5</a:t>
            </a:r>
          </a:p>
          <a:p>
            <a:endParaRPr lang="en-US" sz="3000" dirty="0"/>
          </a:p>
          <a:p>
            <a:r>
              <a:rPr lang="en-US" sz="3000" dirty="0" smtClean="0"/>
              <a:t>P= 1-0.9938 = 0.0062</a:t>
            </a:r>
            <a:endParaRPr lang="en-US" sz="3000" dirty="0"/>
          </a:p>
        </p:txBody>
      </p:sp>
    </p:spTree>
    <p:extLst>
      <p:ext uri="{BB962C8B-B14F-4D97-AF65-F5344CB8AC3E}">
        <p14:creationId xmlns:p14="http://schemas.microsoft.com/office/powerpoint/2010/main" val="161241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a:t>
            </a:r>
            <a:endParaRPr lang="en-US" dirty="0"/>
          </a:p>
        </p:txBody>
      </p:sp>
      <p:sp>
        <p:nvSpPr>
          <p:cNvPr id="4" name="TextBox 3"/>
          <p:cNvSpPr txBox="1"/>
          <p:nvPr/>
        </p:nvSpPr>
        <p:spPr>
          <a:xfrm>
            <a:off x="228600" y="1352550"/>
            <a:ext cx="8686800" cy="3785652"/>
          </a:xfrm>
          <a:prstGeom prst="rect">
            <a:avLst/>
          </a:prstGeom>
          <a:noFill/>
        </p:spPr>
        <p:txBody>
          <a:bodyPr wrap="square" rtlCol="0">
            <a:spAutoFit/>
          </a:bodyPr>
          <a:lstStyle/>
          <a:p>
            <a:r>
              <a:rPr lang="en-US" dirty="0" smtClean="0">
                <a:solidFill>
                  <a:schemeClr val="accent1">
                    <a:lumMod val="75000"/>
                  </a:schemeClr>
                </a:solidFill>
              </a:rPr>
              <a:t>What P- Value is?</a:t>
            </a:r>
          </a:p>
          <a:p>
            <a:endParaRPr lang="en-US" dirty="0"/>
          </a:p>
          <a:p>
            <a:r>
              <a:rPr lang="en-US" dirty="0" smtClean="0"/>
              <a:t>The </a:t>
            </a:r>
            <a:r>
              <a:rPr lang="en-US" dirty="0"/>
              <a:t>probability of obtaining a result equal to or "more extreme" than what was actually observed, when the null hypothesis is true. </a:t>
            </a:r>
            <a:endParaRPr lang="en-US" dirty="0" smtClean="0"/>
          </a:p>
          <a:p>
            <a:endParaRPr lang="en-US" dirty="0"/>
          </a:p>
          <a:p>
            <a:r>
              <a:rPr lang="en-US" dirty="0" smtClean="0">
                <a:solidFill>
                  <a:schemeClr val="accent1">
                    <a:lumMod val="75000"/>
                  </a:schemeClr>
                </a:solidFill>
              </a:rPr>
              <a:t>What P- Value is not?</a:t>
            </a:r>
          </a:p>
          <a:p>
            <a:endParaRPr lang="en-US" dirty="0">
              <a:solidFill>
                <a:schemeClr val="accent1">
                  <a:lumMod val="75000"/>
                </a:schemeClr>
              </a:solidFill>
            </a:endParaRPr>
          </a:p>
          <a:p>
            <a:r>
              <a:rPr lang="en-US" dirty="0"/>
              <a:t>P Values Are NOT the Probability of Making a </a:t>
            </a:r>
            <a:r>
              <a:rPr lang="en-US" dirty="0" smtClean="0"/>
              <a:t>Mistake</a:t>
            </a:r>
          </a:p>
          <a:p>
            <a:endParaRPr lang="en-US" dirty="0"/>
          </a:p>
          <a:p>
            <a:r>
              <a:rPr lang="en-US" dirty="0"/>
              <a:t>1-p  is not a probability of null hypothesis being false</a:t>
            </a:r>
          </a:p>
          <a:p>
            <a:endParaRPr lang="en-US" dirty="0"/>
          </a:p>
          <a:p>
            <a:endParaRPr lang="en-US" dirty="0" smtClean="0">
              <a:solidFill>
                <a:schemeClr val="accent1">
                  <a:lumMod val="75000"/>
                </a:schemeClr>
              </a:solidFill>
            </a:endParaRPr>
          </a:p>
          <a:p>
            <a:endParaRPr lang="en-US" dirty="0"/>
          </a:p>
        </p:txBody>
      </p:sp>
    </p:spTree>
    <p:extLst>
      <p:ext uri="{BB962C8B-B14F-4D97-AF65-F5344CB8AC3E}">
        <p14:creationId xmlns:p14="http://schemas.microsoft.com/office/powerpoint/2010/main" val="180456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a:t>
            </a:r>
            <a:endParaRPr lang="en-US" dirty="0"/>
          </a:p>
        </p:txBody>
      </p:sp>
      <p:sp>
        <p:nvSpPr>
          <p:cNvPr id="4" name="TextBox 3"/>
          <p:cNvSpPr txBox="1"/>
          <p:nvPr/>
        </p:nvSpPr>
        <p:spPr>
          <a:xfrm>
            <a:off x="228600" y="1352550"/>
            <a:ext cx="8686800" cy="3970318"/>
          </a:xfrm>
          <a:prstGeom prst="rect">
            <a:avLst/>
          </a:prstGeom>
          <a:noFill/>
        </p:spPr>
        <p:txBody>
          <a:bodyPr wrap="square" rtlCol="0">
            <a:spAutoFit/>
          </a:bodyPr>
          <a:lstStyle/>
          <a:p>
            <a:pPr marL="285750" indent="-285750">
              <a:buFont typeface="Arial" charset="0"/>
              <a:buChar char="•"/>
            </a:pPr>
            <a:r>
              <a:rPr lang="en-US" dirty="0"/>
              <a:t>We packaged the code for permutation tests.</a:t>
            </a:r>
          </a:p>
          <a:p>
            <a:endParaRPr lang="en-US" dirty="0" smtClean="0"/>
          </a:p>
          <a:p>
            <a:pPr marL="285750" indent="-285750">
              <a:buFont typeface="Arial" charset="0"/>
              <a:buChar char="•"/>
            </a:pPr>
            <a:r>
              <a:rPr lang="en-US" dirty="0" smtClean="0"/>
              <a:t>Commands </a:t>
            </a:r>
            <a:r>
              <a:rPr lang="en-US" dirty="0"/>
              <a:t>to install the </a:t>
            </a:r>
            <a:r>
              <a:rPr lang="en-US" dirty="0" smtClean="0"/>
              <a:t>package:</a:t>
            </a:r>
          </a:p>
          <a:p>
            <a:pPr marL="742950" lvl="1" indent="-285750">
              <a:buFont typeface="Arial" charset="0"/>
              <a:buChar char="•"/>
            </a:pPr>
            <a:r>
              <a:rPr lang="en-US" dirty="0" err="1" smtClean="0"/>
              <a:t>install.packages</a:t>
            </a:r>
            <a:r>
              <a:rPr lang="en-US" dirty="0"/>
              <a:t>("</a:t>
            </a:r>
            <a:r>
              <a:rPr lang="en-US" dirty="0" err="1"/>
              <a:t>devtools</a:t>
            </a:r>
            <a:r>
              <a:rPr lang="en-US" dirty="0" smtClean="0"/>
              <a:t>")</a:t>
            </a:r>
          </a:p>
          <a:p>
            <a:pPr marL="742950" lvl="1" indent="-285750">
              <a:buFont typeface="Arial" charset="0"/>
              <a:buChar char="•"/>
            </a:pPr>
            <a:r>
              <a:rPr lang="en-US" dirty="0" err="1" smtClean="0"/>
              <a:t>devtools</a:t>
            </a:r>
            <a:r>
              <a:rPr lang="en-US" dirty="0"/>
              <a:t>::</a:t>
            </a:r>
            <a:r>
              <a:rPr lang="en-US" dirty="0" err="1"/>
              <a:t>install_github</a:t>
            </a:r>
            <a:r>
              <a:rPr lang="en-US" dirty="0"/>
              <a:t>("</a:t>
            </a:r>
            <a:r>
              <a:rPr lang="en-US" dirty="0" err="1"/>
              <a:t>devanshagr</a:t>
            </a:r>
            <a:r>
              <a:rPr lang="en-US" dirty="0"/>
              <a:t>/</a:t>
            </a:r>
            <a:r>
              <a:rPr lang="en-US" dirty="0" err="1"/>
              <a:t>PermutationTestSecond</a:t>
            </a:r>
            <a:r>
              <a:rPr lang="en-US" dirty="0" smtClean="0"/>
              <a:t>")</a:t>
            </a:r>
          </a:p>
          <a:p>
            <a:pPr marL="742950" lvl="1" indent="-285750">
              <a:buFont typeface="Arial" charset="0"/>
              <a:buChar char="•"/>
            </a:pPr>
            <a:r>
              <a:rPr lang="en-US" dirty="0" smtClean="0"/>
              <a:t>Run Permutation test as follows:</a:t>
            </a:r>
          </a:p>
          <a:p>
            <a:pPr marL="742950" lvl="1" indent="-285750">
              <a:buFont typeface="Arial" charset="0"/>
              <a:buChar char="•"/>
            </a:pPr>
            <a:r>
              <a:rPr lang="en-US" b="1" dirty="0" err="1" smtClean="0"/>
              <a:t>PermutationTestSecond</a:t>
            </a:r>
            <a:r>
              <a:rPr lang="en-US" b="1" dirty="0"/>
              <a:t>::Permutation(TRAFFIC, "TUNNEL", "VOLUME_PER_MINUTE",1000,"Holland", "Lincoln")</a:t>
            </a:r>
            <a:endParaRPr lang="en-US" b="1" dirty="0" smtClean="0"/>
          </a:p>
          <a:p>
            <a:pPr marL="285750" indent="-285750">
              <a:buFont typeface="Arial" charset="0"/>
              <a:buChar char="•"/>
            </a:pPr>
            <a:r>
              <a:rPr lang="en-US" dirty="0"/>
              <a:t>To run the permutation test </a:t>
            </a:r>
            <a:r>
              <a:rPr lang="en-US" dirty="0" smtClean="0"/>
              <a:t>once:</a:t>
            </a:r>
          </a:p>
          <a:p>
            <a:pPr marL="742950" lvl="1" indent="-285750">
              <a:buFont typeface="Arial" charset="0"/>
              <a:buChar char="•"/>
            </a:pPr>
            <a:r>
              <a:rPr lang="en-US" dirty="0" err="1" smtClean="0"/>
              <a:t>devtools</a:t>
            </a:r>
            <a:r>
              <a:rPr lang="en-US" dirty="0"/>
              <a:t>::</a:t>
            </a:r>
            <a:r>
              <a:rPr lang="en-US" dirty="0" err="1"/>
              <a:t>install_github</a:t>
            </a:r>
            <a:r>
              <a:rPr lang="en-US" dirty="0"/>
              <a:t>("</a:t>
            </a:r>
            <a:r>
              <a:rPr lang="en-US" dirty="0" err="1"/>
              <a:t>devanshagr</a:t>
            </a:r>
            <a:r>
              <a:rPr lang="en-US" dirty="0"/>
              <a:t>/</a:t>
            </a:r>
            <a:r>
              <a:rPr lang="en-US" dirty="0" err="1"/>
              <a:t>PermutationTestManual</a:t>
            </a:r>
            <a:r>
              <a:rPr lang="en-US" dirty="0" smtClean="0"/>
              <a:t>")</a:t>
            </a:r>
          </a:p>
          <a:p>
            <a:pPr marL="742950" lvl="1" indent="-285750">
              <a:buFont typeface="Arial" charset="0"/>
              <a:buChar char="•"/>
            </a:pPr>
            <a:r>
              <a:rPr lang="en-US" b="1" dirty="0" err="1"/>
              <a:t>PermutationTestManual</a:t>
            </a:r>
            <a:r>
              <a:rPr lang="en-US" b="1" dirty="0" smtClean="0"/>
              <a:t>::</a:t>
            </a:r>
            <a:r>
              <a:rPr lang="en-US" b="1" dirty="0" err="1" smtClean="0"/>
              <a:t>permute_test</a:t>
            </a:r>
            <a:r>
              <a:rPr lang="en-US" b="1" dirty="0" smtClean="0"/>
              <a:t>(TRAFFIC, </a:t>
            </a:r>
            <a:r>
              <a:rPr lang="en-US" b="1" dirty="0"/>
              <a:t>"TUNNEL", "VOLUME_PER_MINUTE", "Holland", "Lincoln")</a:t>
            </a:r>
            <a:endParaRPr lang="en-US" b="1" dirty="0"/>
          </a:p>
          <a:p>
            <a:endParaRPr lang="en-US" dirty="0" smtClean="0">
              <a:solidFill>
                <a:schemeClr val="accent1">
                  <a:lumMod val="75000"/>
                </a:schemeClr>
              </a:solidFill>
            </a:endParaRPr>
          </a:p>
          <a:p>
            <a:endParaRPr lang="en-US" dirty="0"/>
          </a:p>
        </p:txBody>
      </p:sp>
    </p:spTree>
    <p:extLst>
      <p:ext uri="{BB962C8B-B14F-4D97-AF65-F5344CB8AC3E}">
        <p14:creationId xmlns:p14="http://schemas.microsoft.com/office/powerpoint/2010/main" val="14809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Permutation Test</a:t>
            </a:r>
            <a:endParaRPr lang="en-US" dirty="0"/>
          </a:p>
        </p:txBody>
      </p:sp>
      <p:pic>
        <p:nvPicPr>
          <p:cNvPr id="3" name="Picture 2"/>
          <p:cNvPicPr>
            <a:picLocks noChangeAspect="1"/>
          </p:cNvPicPr>
          <p:nvPr/>
        </p:nvPicPr>
        <p:blipFill>
          <a:blip r:embed="rId2"/>
          <a:stretch>
            <a:fillRect/>
          </a:stretch>
        </p:blipFill>
        <p:spPr>
          <a:xfrm>
            <a:off x="457200" y="1885950"/>
            <a:ext cx="7467600" cy="919749"/>
          </a:xfrm>
          <a:prstGeom prst="rect">
            <a:avLst/>
          </a:prstGeom>
        </p:spPr>
      </p:pic>
      <p:sp>
        <p:nvSpPr>
          <p:cNvPr id="6" name="TextBox 5"/>
          <p:cNvSpPr txBox="1"/>
          <p:nvPr/>
        </p:nvSpPr>
        <p:spPr>
          <a:xfrm>
            <a:off x="533400" y="2952750"/>
            <a:ext cx="7086600" cy="923330"/>
          </a:xfrm>
          <a:prstGeom prst="rect">
            <a:avLst/>
          </a:prstGeom>
          <a:noFill/>
        </p:spPr>
        <p:txBody>
          <a:bodyPr wrap="square" rtlCol="0">
            <a:spAutoFit/>
          </a:bodyPr>
          <a:lstStyle/>
          <a:p>
            <a:pPr marL="285750" indent="-285750">
              <a:buFont typeface="Arial" charset="0"/>
              <a:buChar char="•"/>
            </a:pPr>
            <a:r>
              <a:rPr lang="en-US" dirty="0"/>
              <a:t>p value from Permutation Test is 0.</a:t>
            </a:r>
          </a:p>
          <a:p>
            <a:pPr marL="285750" indent="-285750">
              <a:buFont typeface="Arial" charset="0"/>
              <a:buChar char="•"/>
            </a:pPr>
            <a:r>
              <a:rPr lang="en-US" dirty="0"/>
              <a:t>Notice how Z Test and Permutation Test return similar p values.</a:t>
            </a:r>
          </a:p>
          <a:p>
            <a:endParaRPr lang="en-US" dirty="0"/>
          </a:p>
        </p:txBody>
      </p:sp>
    </p:spTree>
    <p:extLst>
      <p:ext uri="{BB962C8B-B14F-4D97-AF65-F5344CB8AC3E}">
        <p14:creationId xmlns:p14="http://schemas.microsoft.com/office/powerpoint/2010/main" val="887908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a:t>Exercise: Compute P-Values for Happiness Dataset</a:t>
            </a:r>
            <a:endParaRPr lang="en-US" sz="2400" dirty="0"/>
          </a:p>
        </p:txBody>
      </p:sp>
      <p:sp>
        <p:nvSpPr>
          <p:cNvPr id="4" name="TextBox 3"/>
          <p:cNvSpPr txBox="1"/>
          <p:nvPr/>
        </p:nvSpPr>
        <p:spPr>
          <a:xfrm>
            <a:off x="228600" y="1352550"/>
            <a:ext cx="8839200" cy="1200329"/>
          </a:xfrm>
          <a:prstGeom prst="rect">
            <a:avLst/>
          </a:prstGeom>
          <a:noFill/>
        </p:spPr>
        <p:txBody>
          <a:bodyPr wrap="square" rtlCol="0">
            <a:spAutoFit/>
          </a:bodyPr>
          <a:lstStyle/>
          <a:p>
            <a:r>
              <a:rPr lang="en-US"/>
              <a:t>Claim/Hypothesis: People in Philippines are happier compared to people in Australia.</a:t>
            </a:r>
          </a:p>
          <a:p>
            <a:endParaRPr lang="en-US" dirty="0"/>
          </a:p>
          <a:p>
            <a:endParaRPr lang="en-US" dirty="0" smtClean="0">
              <a:solidFill>
                <a:schemeClr val="accent1">
                  <a:lumMod val="75000"/>
                </a:schemeClr>
              </a:solidFill>
            </a:endParaRPr>
          </a:p>
          <a:p>
            <a:endParaRPr lang="en-US" dirty="0"/>
          </a:p>
        </p:txBody>
      </p:sp>
      <p:sp>
        <p:nvSpPr>
          <p:cNvPr id="9" name="TextBox 8"/>
          <p:cNvSpPr txBox="1"/>
          <p:nvPr/>
        </p:nvSpPr>
        <p:spPr>
          <a:xfrm>
            <a:off x="381000" y="3028950"/>
            <a:ext cx="3352800" cy="1754326"/>
          </a:xfrm>
          <a:prstGeom prst="rect">
            <a:avLst/>
          </a:prstGeom>
          <a:noFill/>
        </p:spPr>
        <p:txBody>
          <a:bodyPr wrap="square" rtlCol="0">
            <a:spAutoFit/>
          </a:bodyPr>
          <a:lstStyle/>
          <a:p>
            <a:pPr marL="285750" indent="-285750">
              <a:buFont typeface="Arial" charset="0"/>
              <a:buChar char="•"/>
            </a:pPr>
            <a:r>
              <a:rPr lang="en-US" dirty="0" smtClean="0"/>
              <a:t>P value from permutation test is 0</a:t>
            </a:r>
          </a:p>
          <a:p>
            <a:pPr marL="285750" indent="-285750">
              <a:buFont typeface="Arial" charset="0"/>
              <a:buChar char="•"/>
            </a:pPr>
            <a:r>
              <a:rPr lang="en-US" dirty="0" smtClean="0"/>
              <a:t>We can make a claim that people in Philippines are happier compared to people in Australia</a:t>
            </a:r>
            <a:endParaRPr lang="en-US" dirty="0"/>
          </a:p>
        </p:txBody>
      </p:sp>
      <p:pic>
        <p:nvPicPr>
          <p:cNvPr id="10" name="Picture 9"/>
          <p:cNvPicPr>
            <a:picLocks noChangeAspect="1"/>
          </p:cNvPicPr>
          <p:nvPr/>
        </p:nvPicPr>
        <p:blipFill>
          <a:blip r:embed="rId2"/>
          <a:stretch>
            <a:fillRect/>
          </a:stretch>
        </p:blipFill>
        <p:spPr>
          <a:xfrm>
            <a:off x="228600" y="1840045"/>
            <a:ext cx="7924800" cy="1227943"/>
          </a:xfrm>
          <a:prstGeom prst="rect">
            <a:avLst/>
          </a:prstGeom>
        </p:spPr>
      </p:pic>
      <p:pic>
        <p:nvPicPr>
          <p:cNvPr id="11" name="Picture 10"/>
          <p:cNvPicPr>
            <a:picLocks noChangeAspect="1"/>
          </p:cNvPicPr>
          <p:nvPr/>
        </p:nvPicPr>
        <p:blipFill>
          <a:blip r:embed="rId3"/>
          <a:stretch>
            <a:fillRect/>
          </a:stretch>
        </p:blipFill>
        <p:spPr>
          <a:xfrm>
            <a:off x="4343400" y="2961622"/>
            <a:ext cx="3411565" cy="2181878"/>
          </a:xfrm>
          <a:prstGeom prst="rect">
            <a:avLst/>
          </a:prstGeom>
        </p:spPr>
      </p:pic>
    </p:spTree>
    <p:extLst>
      <p:ext uri="{BB962C8B-B14F-4D97-AF65-F5344CB8AC3E}">
        <p14:creationId xmlns:p14="http://schemas.microsoft.com/office/powerpoint/2010/main" val="21732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smtClean="0"/>
              <a:t>Exercise: Compute P-Values from Zodiac Challenge</a:t>
            </a:r>
            <a:endParaRPr lang="en-US" sz="2400" dirty="0"/>
          </a:p>
        </p:txBody>
      </p:sp>
      <p:sp>
        <p:nvSpPr>
          <p:cNvPr id="9" name="TextBox 8"/>
          <p:cNvSpPr txBox="1"/>
          <p:nvPr/>
        </p:nvSpPr>
        <p:spPr>
          <a:xfrm>
            <a:off x="76200" y="1352550"/>
            <a:ext cx="7696200" cy="923330"/>
          </a:xfrm>
          <a:prstGeom prst="rect">
            <a:avLst/>
          </a:prstGeom>
          <a:noFill/>
        </p:spPr>
        <p:txBody>
          <a:bodyPr wrap="square" rtlCol="0">
            <a:spAutoFit/>
          </a:bodyPr>
          <a:lstStyle/>
          <a:p>
            <a:r>
              <a:rPr lang="en-US" dirty="0" smtClean="0"/>
              <a:t>Hypothesis: </a:t>
            </a:r>
            <a:r>
              <a:rPr lang="en-US" dirty="0"/>
              <a:t>Capital Gains in US are higher than Capital Gains in </a:t>
            </a:r>
            <a:r>
              <a:rPr lang="en-US" dirty="0" smtClean="0"/>
              <a:t>Columbia</a:t>
            </a:r>
          </a:p>
          <a:p>
            <a:r>
              <a:rPr lang="en-US" dirty="0" smtClean="0"/>
              <a:t>Using Permutation Test</a:t>
            </a:r>
            <a:endParaRPr lang="en-US" dirty="0"/>
          </a:p>
          <a:p>
            <a:endParaRPr lang="en-US" dirty="0"/>
          </a:p>
        </p:txBody>
      </p:sp>
      <p:pic>
        <p:nvPicPr>
          <p:cNvPr id="13" name="Picture 12"/>
          <p:cNvPicPr>
            <a:picLocks noChangeAspect="1"/>
          </p:cNvPicPr>
          <p:nvPr/>
        </p:nvPicPr>
        <p:blipFill>
          <a:blip r:embed="rId2"/>
          <a:stretch>
            <a:fillRect/>
          </a:stretch>
        </p:blipFill>
        <p:spPr>
          <a:xfrm>
            <a:off x="152400" y="2190750"/>
            <a:ext cx="7543800" cy="1436230"/>
          </a:xfrm>
          <a:prstGeom prst="rect">
            <a:avLst/>
          </a:prstGeom>
        </p:spPr>
      </p:pic>
    </p:spTree>
    <p:extLst>
      <p:ext uri="{BB962C8B-B14F-4D97-AF65-F5344CB8AC3E}">
        <p14:creationId xmlns:p14="http://schemas.microsoft.com/office/powerpoint/2010/main" val="50023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smtClean="0"/>
              <a:t>Exercise: Compute P-Values from Zodiac Challenge</a:t>
            </a:r>
            <a:endParaRPr lang="en-US" sz="2400" dirty="0"/>
          </a:p>
        </p:txBody>
      </p:sp>
      <p:sp>
        <p:nvSpPr>
          <p:cNvPr id="9" name="TextBox 8"/>
          <p:cNvSpPr txBox="1"/>
          <p:nvPr/>
        </p:nvSpPr>
        <p:spPr>
          <a:xfrm>
            <a:off x="76200" y="1352550"/>
            <a:ext cx="7696200" cy="646331"/>
          </a:xfrm>
          <a:prstGeom prst="rect">
            <a:avLst/>
          </a:prstGeom>
          <a:noFill/>
        </p:spPr>
        <p:txBody>
          <a:bodyPr wrap="square" rtlCol="0">
            <a:spAutoFit/>
          </a:bodyPr>
          <a:lstStyle/>
          <a:p>
            <a:r>
              <a:rPr lang="en-US" dirty="0" smtClean="0"/>
              <a:t>Hypothesis: </a:t>
            </a:r>
            <a:r>
              <a:rPr lang="en-US" dirty="0"/>
              <a:t>Capital Gains in US are higher than Capital Gains in Columbia</a:t>
            </a:r>
          </a:p>
          <a:p>
            <a:endParaRPr lang="en-US" dirty="0"/>
          </a:p>
        </p:txBody>
      </p:sp>
      <p:sp>
        <p:nvSpPr>
          <p:cNvPr id="10" name="TextBox 9"/>
          <p:cNvSpPr txBox="1"/>
          <p:nvPr/>
        </p:nvSpPr>
        <p:spPr>
          <a:xfrm>
            <a:off x="326313" y="3105150"/>
            <a:ext cx="3331287" cy="1754326"/>
          </a:xfrm>
          <a:prstGeom prst="rect">
            <a:avLst/>
          </a:prstGeom>
          <a:noFill/>
        </p:spPr>
        <p:txBody>
          <a:bodyPr wrap="square" rtlCol="0">
            <a:spAutoFit/>
          </a:bodyPr>
          <a:lstStyle/>
          <a:p>
            <a:pPr marL="285750" indent="-285750">
              <a:buFont typeface="Arial" charset="0"/>
              <a:buChar char="•"/>
            </a:pPr>
            <a:r>
              <a:rPr lang="en-US" dirty="0"/>
              <a:t>p value in this case is </a:t>
            </a:r>
            <a:r>
              <a:rPr lang="en-US" dirty="0" smtClean="0"/>
              <a:t>0.047</a:t>
            </a:r>
            <a:endParaRPr lang="en-US" dirty="0"/>
          </a:p>
          <a:p>
            <a:pPr marL="285750" indent="-285750">
              <a:buFont typeface="Arial" charset="0"/>
              <a:buChar char="•"/>
            </a:pPr>
            <a:r>
              <a:rPr lang="en-US" dirty="0"/>
              <a:t>We found good evidence to support our hypothesis that Capital Gains in US are higher than Capital Gains in Columbia</a:t>
            </a:r>
          </a:p>
          <a:p>
            <a:endParaRPr lang="en-US" dirty="0"/>
          </a:p>
        </p:txBody>
      </p:sp>
      <p:pic>
        <p:nvPicPr>
          <p:cNvPr id="3" name="Picture 2"/>
          <p:cNvPicPr>
            <a:picLocks noChangeAspect="1"/>
          </p:cNvPicPr>
          <p:nvPr/>
        </p:nvPicPr>
        <p:blipFill>
          <a:blip r:embed="rId2"/>
          <a:stretch>
            <a:fillRect/>
          </a:stretch>
        </p:blipFill>
        <p:spPr>
          <a:xfrm>
            <a:off x="3667012" y="1998881"/>
            <a:ext cx="4638788" cy="2936412"/>
          </a:xfrm>
          <a:prstGeom prst="rect">
            <a:avLst/>
          </a:prstGeom>
        </p:spPr>
      </p:pic>
    </p:spTree>
    <p:extLst>
      <p:ext uri="{BB962C8B-B14F-4D97-AF65-F5344CB8AC3E}">
        <p14:creationId xmlns:p14="http://schemas.microsoft.com/office/powerpoint/2010/main" val="135167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smtClean="0"/>
              <a:t>Exercise: Compute P-Values from Zodiac Challenge</a:t>
            </a:r>
            <a:endParaRPr lang="en-US" sz="2400" dirty="0"/>
          </a:p>
        </p:txBody>
      </p:sp>
      <p:sp>
        <p:nvSpPr>
          <p:cNvPr id="9" name="TextBox 8"/>
          <p:cNvSpPr txBox="1"/>
          <p:nvPr/>
        </p:nvSpPr>
        <p:spPr>
          <a:xfrm>
            <a:off x="76200" y="1352550"/>
            <a:ext cx="7696200" cy="646331"/>
          </a:xfrm>
          <a:prstGeom prst="rect">
            <a:avLst/>
          </a:prstGeom>
          <a:noFill/>
        </p:spPr>
        <p:txBody>
          <a:bodyPr wrap="square" rtlCol="0">
            <a:spAutoFit/>
          </a:bodyPr>
          <a:lstStyle/>
          <a:p>
            <a:r>
              <a:rPr lang="en-US" dirty="0" smtClean="0"/>
              <a:t>Using z-test </a:t>
            </a:r>
            <a:endParaRPr lang="en-US" dirty="0"/>
          </a:p>
          <a:p>
            <a:endParaRPr lang="en-US" dirty="0"/>
          </a:p>
        </p:txBody>
      </p:sp>
      <p:pic>
        <p:nvPicPr>
          <p:cNvPr id="6" name="Picture 5"/>
          <p:cNvPicPr>
            <a:picLocks noChangeAspect="1"/>
          </p:cNvPicPr>
          <p:nvPr/>
        </p:nvPicPr>
        <p:blipFill>
          <a:blip r:embed="rId2"/>
          <a:stretch>
            <a:fillRect/>
          </a:stretch>
        </p:blipFill>
        <p:spPr>
          <a:xfrm>
            <a:off x="1380505" y="1352550"/>
            <a:ext cx="6087096" cy="3718525"/>
          </a:xfrm>
          <a:prstGeom prst="rect">
            <a:avLst/>
          </a:prstGeom>
        </p:spPr>
      </p:pic>
    </p:spTree>
    <p:extLst>
      <p:ext uri="{BB962C8B-B14F-4D97-AF65-F5344CB8AC3E}">
        <p14:creationId xmlns:p14="http://schemas.microsoft.com/office/powerpoint/2010/main" val="180260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observe?</a:t>
            </a:r>
            <a:endParaRPr lang="en-US" dirty="0"/>
          </a:p>
        </p:txBody>
      </p:sp>
      <p:sp>
        <p:nvSpPr>
          <p:cNvPr id="4" name="TextBox 3"/>
          <p:cNvSpPr txBox="1"/>
          <p:nvPr/>
        </p:nvSpPr>
        <p:spPr>
          <a:xfrm>
            <a:off x="326313" y="1428750"/>
            <a:ext cx="8360487" cy="769441"/>
          </a:xfrm>
          <a:prstGeom prst="rect">
            <a:avLst/>
          </a:prstGeom>
          <a:noFill/>
        </p:spPr>
        <p:txBody>
          <a:bodyPr wrap="square" rtlCol="0">
            <a:spAutoFit/>
          </a:bodyPr>
          <a:lstStyle/>
          <a:p>
            <a:r>
              <a:rPr lang="en-US" sz="2200" dirty="0" smtClean="0"/>
              <a:t>P- Value from Z-test:                            </a:t>
            </a:r>
            <a:r>
              <a:rPr lang="en-US" sz="2200" dirty="0" smtClean="0"/>
              <a:t>0.01</a:t>
            </a:r>
            <a:endParaRPr lang="en-US" sz="2200" dirty="0" smtClean="0"/>
          </a:p>
          <a:p>
            <a:r>
              <a:rPr lang="en-US" sz="2200" dirty="0" smtClean="0"/>
              <a:t>P- Value from Permutation Test:        </a:t>
            </a:r>
            <a:r>
              <a:rPr lang="en-US" sz="2200" dirty="0" smtClean="0"/>
              <a:t>0.047 </a:t>
            </a:r>
            <a:r>
              <a:rPr lang="en-US" sz="2200" dirty="0" smtClean="0"/>
              <a:t>(after </a:t>
            </a:r>
            <a:r>
              <a:rPr lang="en-US" sz="2200" dirty="0" smtClean="0"/>
              <a:t>1000 </a:t>
            </a:r>
            <a:r>
              <a:rPr lang="en-US" sz="2200" dirty="0" smtClean="0"/>
              <a:t>iterations)</a:t>
            </a:r>
            <a:endParaRPr lang="en-US" sz="2200" dirty="0"/>
          </a:p>
        </p:txBody>
      </p:sp>
      <p:sp>
        <p:nvSpPr>
          <p:cNvPr id="5" name="TextBox 4"/>
          <p:cNvSpPr txBox="1"/>
          <p:nvPr/>
        </p:nvSpPr>
        <p:spPr>
          <a:xfrm>
            <a:off x="326313" y="2876550"/>
            <a:ext cx="6934200" cy="461665"/>
          </a:xfrm>
          <a:prstGeom prst="rect">
            <a:avLst/>
          </a:prstGeom>
          <a:noFill/>
        </p:spPr>
        <p:txBody>
          <a:bodyPr wrap="square" rtlCol="0">
            <a:spAutoFit/>
          </a:bodyPr>
          <a:lstStyle/>
          <a:p>
            <a:r>
              <a:rPr lang="en-US" sz="2400" b="1" dirty="0" smtClean="0"/>
              <a:t>A low difference in means results in higher P- Value</a:t>
            </a:r>
            <a:endParaRPr lang="en-US" sz="2400" b="1" dirty="0"/>
          </a:p>
        </p:txBody>
      </p:sp>
      <p:sp>
        <p:nvSpPr>
          <p:cNvPr id="3" name="TextBox 2"/>
          <p:cNvSpPr txBox="1"/>
          <p:nvPr/>
        </p:nvSpPr>
        <p:spPr>
          <a:xfrm>
            <a:off x="152400" y="3562350"/>
            <a:ext cx="8915400" cy="1200329"/>
          </a:xfrm>
          <a:prstGeom prst="rect">
            <a:avLst/>
          </a:prstGeom>
          <a:noFill/>
        </p:spPr>
        <p:txBody>
          <a:bodyPr wrap="square" rtlCol="0">
            <a:spAutoFit/>
          </a:bodyPr>
          <a:lstStyle/>
          <a:p>
            <a:pPr algn="just"/>
            <a:r>
              <a:rPr lang="en-US" dirty="0" smtClean="0"/>
              <a:t>Note: The p-values that you obtain each time you run permutation test for lower number of iterations(such as this case) may differ(sometimes significantly). This is because, lower the number of permutations, more are the options available to choose from all combinations. So we may sample highly different data each time. </a:t>
            </a:r>
            <a:endParaRPr lang="en-US" dirty="0"/>
          </a:p>
        </p:txBody>
      </p:sp>
    </p:spTree>
    <p:extLst>
      <p:ext uri="{BB962C8B-B14F-4D97-AF65-F5344CB8AC3E}">
        <p14:creationId xmlns:p14="http://schemas.microsoft.com/office/powerpoint/2010/main" val="3864933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4794</TotalTime>
  <Words>612</Words>
  <Application>Microsoft Macintosh PowerPoint</Application>
  <PresentationFormat>On-screen Show (16:9)</PresentationFormat>
  <Paragraphs>103</Paragraphs>
  <Slides>18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Arial</vt:lpstr>
      <vt:lpstr>Office Theme</vt:lpstr>
      <vt:lpstr>Permutation Test and  P- Values</vt:lpstr>
      <vt:lpstr>P- Values</vt:lpstr>
      <vt:lpstr>Permutation Test</vt:lpstr>
      <vt:lpstr>Running the Permutation Test</vt:lpstr>
      <vt:lpstr>Exercise: Compute P-Values for Happiness Dataset</vt:lpstr>
      <vt:lpstr>Exercise: Compute P-Values from Zodiac Challenge</vt:lpstr>
      <vt:lpstr>Exercise: Compute P-Values from Zodiac Challenge</vt:lpstr>
      <vt:lpstr>Exercise: Compute P-Values from Zodiac Challenge</vt:lpstr>
      <vt:lpstr>What do we observe?</vt:lpstr>
      <vt:lpstr>More Analysis</vt:lpstr>
      <vt:lpstr>Distribution of Diff. of Means</vt:lpstr>
      <vt:lpstr>PowerPoint Presentation</vt:lpstr>
      <vt:lpstr>Question 1 </vt:lpstr>
      <vt:lpstr>Answer</vt:lpstr>
      <vt:lpstr>Question 2 </vt:lpstr>
      <vt:lpstr>Answer</vt:lpstr>
      <vt:lpstr>Question 3 (P-Value using Z score)</vt:lpstr>
      <vt:lpstr>Answer</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Importing Data and Plotting</dc:title>
  <dc:creator>Neelesh</dc:creator>
  <cp:lastModifiedBy>Dipayan Dutta</cp:lastModifiedBy>
  <cp:revision>70</cp:revision>
  <dcterms:created xsi:type="dcterms:W3CDTF">2017-01-26T23:13:39Z</dcterms:created>
  <dcterms:modified xsi:type="dcterms:W3CDTF">2018-02-21T02:57:09Z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2017-01-26T00:00:00Z</vt:filetime>
  </property>
  <property fmtid="{D5CDD505-2E9C-101B-9397-08002B2CF9AE}" pid="3" name="Creator">
    <vt:lpwstr>PDFium</vt:lpwstr>
  </property>
  <property fmtid="{D5CDD505-2E9C-101B-9397-08002B2CF9AE}" pid="4" name="LastSaved">
    <vt:filetime>2017-01-26T00:00:00Z</vt:filetime>
  </property>
</Properties>
</file>